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468" r:id="rId2"/>
    <p:sldId id="505" r:id="rId3"/>
    <p:sldId id="334" r:id="rId4"/>
    <p:sldId id="444" r:id="rId5"/>
    <p:sldId id="473" r:id="rId6"/>
    <p:sldId id="485" r:id="rId7"/>
    <p:sldId id="456" r:id="rId8"/>
    <p:sldId id="455" r:id="rId9"/>
    <p:sldId id="457" r:id="rId10"/>
    <p:sldId id="458" r:id="rId11"/>
    <p:sldId id="459" r:id="rId12"/>
    <p:sldId id="460" r:id="rId13"/>
    <p:sldId id="461" r:id="rId14"/>
    <p:sldId id="463" r:id="rId15"/>
    <p:sldId id="462" r:id="rId16"/>
    <p:sldId id="465" r:id="rId17"/>
    <p:sldId id="464" r:id="rId18"/>
    <p:sldId id="466" r:id="rId19"/>
    <p:sldId id="435" r:id="rId20"/>
    <p:sldId id="427" r:id="rId21"/>
    <p:sldId id="504" r:id="rId22"/>
    <p:sldId id="428" r:id="rId23"/>
    <p:sldId id="429" r:id="rId24"/>
    <p:sldId id="430" r:id="rId25"/>
    <p:sldId id="436" r:id="rId26"/>
    <p:sldId id="437" r:id="rId27"/>
    <p:sldId id="438" r:id="rId28"/>
    <p:sldId id="443" r:id="rId29"/>
    <p:sldId id="422" r:id="rId30"/>
    <p:sldId id="440" r:id="rId31"/>
    <p:sldId id="489" r:id="rId32"/>
    <p:sldId id="491" r:id="rId33"/>
    <p:sldId id="490" r:id="rId34"/>
    <p:sldId id="432" r:id="rId35"/>
    <p:sldId id="441" r:id="rId36"/>
    <p:sldId id="476" r:id="rId37"/>
    <p:sldId id="451" r:id="rId38"/>
    <p:sldId id="494" r:id="rId39"/>
    <p:sldId id="499" r:id="rId40"/>
    <p:sldId id="495" r:id="rId41"/>
    <p:sldId id="500" r:id="rId42"/>
    <p:sldId id="496" r:id="rId43"/>
    <p:sldId id="498" r:id="rId44"/>
    <p:sldId id="501" r:id="rId45"/>
    <p:sldId id="477" r:id="rId46"/>
    <p:sldId id="497" r:id="rId47"/>
    <p:sldId id="502" r:id="rId48"/>
    <p:sldId id="492" r:id="rId49"/>
    <p:sldId id="493" r:id="rId50"/>
    <p:sldId id="503" r:id="rId51"/>
    <p:sldId id="431" r:id="rId52"/>
    <p:sldId id="469" r:id="rId53"/>
    <p:sldId id="470" r:id="rId54"/>
    <p:sldId id="471" r:id="rId55"/>
    <p:sldId id="442" r:id="rId56"/>
    <p:sldId id="481" r:id="rId57"/>
    <p:sldId id="474" r:id="rId58"/>
    <p:sldId id="488" r:id="rId59"/>
    <p:sldId id="478" r:id="rId60"/>
    <p:sldId id="479" r:id="rId61"/>
    <p:sldId id="486" r:id="rId62"/>
    <p:sldId id="487" r:id="rId63"/>
    <p:sldId id="420" r:id="rId64"/>
    <p:sldId id="446" r:id="rId65"/>
    <p:sldId id="482" r:id="rId66"/>
    <p:sldId id="449" r:id="rId67"/>
    <p:sldId id="483" r:id="rId68"/>
    <p:sldId id="447" r:id="rId69"/>
    <p:sldId id="448" r:id="rId70"/>
    <p:sldId id="450" r:id="rId71"/>
    <p:sldId id="403" r:id="rId72"/>
    <p:sldId id="472" r:id="rId73"/>
    <p:sldId id="380" r:id="rId74"/>
    <p:sldId id="419" r:id="rId75"/>
    <p:sldId id="484" r:id="rId7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A47D00"/>
    <a:srgbClr val="000000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7" autoAdjust="0"/>
  </p:normalViewPr>
  <p:slideViewPr>
    <p:cSldViewPr>
      <p:cViewPr varScale="1">
        <p:scale>
          <a:sx n="112" d="100"/>
          <a:sy n="112" d="100"/>
        </p:scale>
        <p:origin x="22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24-3-2015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party started in </a:t>
            </a:r>
            <a:r>
              <a:rPr lang="en-US" b="1" dirty="0" smtClean="0"/>
              <a:t>March 2014</a:t>
            </a:r>
            <a:r>
              <a:rPr lang="en-US" b="0" dirty="0" smtClean="0"/>
              <a:t>.</a:t>
            </a:r>
          </a:p>
          <a:p>
            <a:r>
              <a:rPr lang="en-US" b="0" i="1" dirty="0" smtClean="0"/>
              <a:t>Left to right: </a:t>
            </a:r>
            <a:r>
              <a:rPr lang="en-US" b="0" dirty="0" smtClean="0"/>
              <a:t>Sony Smartwatch</a:t>
            </a:r>
            <a:r>
              <a:rPr lang="en-US" b="0" baseline="0" dirty="0" smtClean="0"/>
              <a:t> 3, Samsung Gear Live,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, LG G Watch, LG Watch Urbane, Motorola Moto 360, (front) LG G Watch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2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2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606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700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78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749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fast, sharp, and immediate.”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62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helpful, respectful, and responsive.”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335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“Android Wear is gestural, simple, and fast.”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46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watchfaces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573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Pages: supplementary</a:t>
            </a:r>
            <a:r>
              <a:rPr lang="en-US" baseline="0" dirty="0" smtClean="0"/>
              <a:t> information / detail card. For instance weather</a:t>
            </a:r>
          </a:p>
          <a:p>
            <a:r>
              <a:rPr lang="en-US" baseline="0" dirty="0" err="1" smtClean="0"/>
              <a:t>DisplayIntents</a:t>
            </a:r>
            <a:r>
              <a:rPr lang="en-US" baseline="0" dirty="0" smtClean="0"/>
              <a:t>: completely custom tailored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85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60"/>
          <a:stretch/>
        </p:blipFill>
        <p:spPr bwMode="auto">
          <a:xfrm>
            <a:off x="-27051" y="-171400"/>
            <a:ext cx="12246103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 b="39159"/>
          <a:stretch/>
        </p:blipFill>
        <p:spPr bwMode="auto">
          <a:xfrm>
            <a:off x="-27051" y="1556792"/>
            <a:ext cx="1224610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12192000" cy="15591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24-3-2015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0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android.com/intl/en_us/new/images/banners/wear1-22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27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24-3-2015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contras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24-3-2015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7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24-3-2015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8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24-3-2015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85" r:id="rId3"/>
    <p:sldLayoutId id="2147483662" r:id="rId4"/>
    <p:sldLayoutId id="2147483678" r:id="rId5"/>
    <p:sldLayoutId id="2147483679" r:id="rId6"/>
    <p:sldLayoutId id="2147483683" r:id="rId7"/>
    <p:sldLayoutId id="2147483682" r:id="rId8"/>
    <p:sldLayoutId id="2147483681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89.gif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0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3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4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5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3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6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5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7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3-ex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Creative vision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70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276872"/>
            <a:ext cx="3257600" cy="32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670376"/>
            <a:ext cx="10160880" cy="894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8798" y="5868561"/>
            <a:ext cx="3674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8C02B"/>
                </a:solidFill>
              </a:rPr>
              <a:t>www.dutchaug.org</a:t>
            </a:r>
            <a:endParaRPr lang="en-US" sz="3200" dirty="0">
              <a:solidFill>
                <a:srgbClr val="F8C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4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5680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Launched automatically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5680" y="4602050"/>
            <a:ext cx="283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</a:rPr>
              <a:t>Glanceable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9238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Suggest and demand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69238" y="4437052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Zero or low interaction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63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Launched automatically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Cards appear on the stream when they become relevant</a:t>
            </a:r>
          </a:p>
          <a:p>
            <a:r>
              <a:rPr lang="en-US" i="1" dirty="0" smtClean="0"/>
              <a:t>Timely</a:t>
            </a:r>
          </a:p>
          <a:p>
            <a:r>
              <a:rPr lang="en-US" i="1" dirty="0" smtClean="0"/>
              <a:t>Relevant</a:t>
            </a:r>
          </a:p>
          <a:p>
            <a:r>
              <a:rPr lang="en-US" i="1" dirty="0" smtClean="0"/>
              <a:t>Very specific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9011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Glanceable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 information in a split second</a:t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smtClean="0"/>
              <a:t>Fast</a:t>
            </a:r>
          </a:p>
          <a:p>
            <a:r>
              <a:rPr lang="en-US" i="1" dirty="0" smtClean="0"/>
              <a:t>Sharp</a:t>
            </a:r>
          </a:p>
          <a:p>
            <a:r>
              <a:rPr lang="en-US" i="1" dirty="0" smtClean="0"/>
              <a:t>Immediate</a:t>
            </a:r>
            <a:endParaRPr lang="en-US" i="1" dirty="0"/>
          </a:p>
        </p:txBody>
      </p:sp>
      <p:pic>
        <p:nvPicPr>
          <p:cNvPr id="11266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2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0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 and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interrupts you when necessary</a:t>
            </a:r>
            <a:br>
              <a:rPr lang="en-US" dirty="0" smtClean="0"/>
            </a:br>
            <a:r>
              <a:rPr lang="en-US" dirty="0" smtClean="0"/>
              <a:t>Always on hand to provide an answer</a:t>
            </a:r>
          </a:p>
          <a:p>
            <a:r>
              <a:rPr lang="en-US" i="1" dirty="0" smtClean="0"/>
              <a:t>Helpful</a:t>
            </a:r>
          </a:p>
          <a:p>
            <a:r>
              <a:rPr lang="en-US" i="1" dirty="0" smtClean="0"/>
              <a:t>Respectful</a:t>
            </a:r>
          </a:p>
          <a:p>
            <a:r>
              <a:rPr lang="en-US" i="1" dirty="0" smtClean="0"/>
              <a:t>Responsive</a:t>
            </a:r>
            <a:endParaRPr lang="en-US" i="1" dirty="0"/>
          </a:p>
        </p:txBody>
      </p:sp>
      <p:pic>
        <p:nvPicPr>
          <p:cNvPr id="12290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3093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6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or low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770485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rarely needed</a:t>
            </a:r>
            <a:br>
              <a:rPr lang="en-US" dirty="0" smtClean="0"/>
            </a:br>
            <a:r>
              <a:rPr lang="en-US" dirty="0" smtClean="0"/>
              <a:t>Avoids fine-grained finger movements</a:t>
            </a:r>
          </a:p>
          <a:p>
            <a:r>
              <a:rPr lang="en-US" i="1" dirty="0" smtClean="0"/>
              <a:t>Gestural</a:t>
            </a:r>
          </a:p>
          <a:p>
            <a:r>
              <a:rPr lang="en-US" i="1" dirty="0" smtClean="0"/>
              <a:t>Simple</a:t>
            </a:r>
          </a:p>
          <a:p>
            <a:r>
              <a:rPr lang="en-US" i="1" dirty="0" smtClean="0"/>
              <a:t>Fast</a:t>
            </a:r>
            <a:endParaRPr lang="en-US" i="1" dirty="0"/>
          </a:p>
        </p:txBody>
      </p:sp>
      <p:pic>
        <p:nvPicPr>
          <p:cNvPr id="13314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58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android.com/intl/en_us/new/images/banners/wear1-2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Under the hood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63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Android-powered wearable on your wrist</a:t>
            </a:r>
          </a:p>
          <a:p>
            <a:pPr lvl="1"/>
            <a:r>
              <a:rPr lang="en-US" dirty="0" smtClean="0"/>
              <a:t>Running 5.0 Lollipop</a:t>
            </a:r>
          </a:p>
          <a:p>
            <a:pPr lvl="1"/>
            <a:r>
              <a:rPr lang="en-US" dirty="0" smtClean="0"/>
              <a:t>Unified experience between different manufacturers</a:t>
            </a:r>
          </a:p>
          <a:p>
            <a:pPr lvl="1"/>
            <a:r>
              <a:rPr lang="en-US" dirty="0" smtClean="0"/>
              <a:t>Specially </a:t>
            </a:r>
            <a:r>
              <a:rPr lang="en-US" dirty="0"/>
              <a:t>designed </a:t>
            </a:r>
            <a:r>
              <a:rPr lang="en-US" dirty="0" smtClean="0"/>
              <a:t>apps for Wear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…but you don’t need to go hunting for them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4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 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Connected to phone or tablet</a:t>
            </a:r>
            <a:endParaRPr lang="en-US" dirty="0"/>
          </a:p>
          <a:p>
            <a:pPr lvl="1"/>
            <a:r>
              <a:rPr lang="en-US" dirty="0"/>
              <a:t>Requires Android 4.3</a:t>
            </a:r>
            <a:r>
              <a:rPr lang="en-US" dirty="0" smtClean="0"/>
              <a:t>+</a:t>
            </a:r>
          </a:p>
          <a:p>
            <a:pPr lvl="1"/>
            <a:r>
              <a:rPr lang="en-US" dirty="0" smtClean="0"/>
              <a:t>Portal </a:t>
            </a:r>
            <a:r>
              <a:rPr lang="en-US" dirty="0"/>
              <a:t>to the internet</a:t>
            </a:r>
          </a:p>
          <a:p>
            <a:pPr lvl="1"/>
            <a:r>
              <a:rPr lang="en-US" dirty="0" smtClean="0"/>
              <a:t>Mirrors notifications</a:t>
            </a:r>
          </a:p>
          <a:p>
            <a:pPr lvl="1"/>
            <a:r>
              <a:rPr lang="en-US" dirty="0" smtClean="0"/>
              <a:t>Apps with Wear features magically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wear3-1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844824"/>
            <a:ext cx="10972800" cy="3168352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Watchfaces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Notifications</a:t>
            </a:r>
            <a:br>
              <a:rPr lang="en-US" sz="6000" dirty="0" smtClean="0"/>
            </a:br>
            <a:r>
              <a:rPr lang="en-US" sz="6000" dirty="0" smtClean="0"/>
              <a:t>Wear apps</a:t>
            </a:r>
            <a:endParaRPr 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19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9" y="1604944"/>
            <a:ext cx="1255836" cy="176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0" y="3484275"/>
            <a:ext cx="1326587" cy="1768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1604944"/>
            <a:ext cx="1326587" cy="1768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3484275"/>
            <a:ext cx="1326587" cy="1768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3484275"/>
            <a:ext cx="1326587" cy="1768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1604944"/>
            <a:ext cx="1326587" cy="176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34" y="3484275"/>
            <a:ext cx="1326587" cy="1768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4" y="1604944"/>
            <a:ext cx="1255836" cy="1768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43" y="1604944"/>
            <a:ext cx="1326587" cy="1768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78" y="1604944"/>
            <a:ext cx="1326587" cy="1768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70" y="3479473"/>
            <a:ext cx="1326587" cy="1768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0" y="3484275"/>
            <a:ext cx="1326587" cy="1768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72" y="3484275"/>
            <a:ext cx="1326587" cy="1768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00" y="1604944"/>
            <a:ext cx="1326587" cy="1768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22" y="1604944"/>
            <a:ext cx="1255836" cy="17687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52" y="3484275"/>
            <a:ext cx="1255836" cy="176878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53" y="1923130"/>
            <a:ext cx="1660377" cy="2752394"/>
          </a:xfrm>
          <a:prstGeom prst="rect">
            <a:avLst/>
          </a:prstGeom>
        </p:spPr>
      </p:pic>
      <p:pic>
        <p:nvPicPr>
          <p:cNvPr id="1042" name="Picture 18" descr="https://lh6.ggpht.com/waDGWLHy0veS7abmQ34b1PYZpRfpy6IttWymZonv9ncauM2HBXZCqIOaqtwx9q6qyw=h8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141609"/>
            <a:ext cx="2596399" cy="25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2.bp.blogspot.com/-rwQd1PY7rSQ/U7WUqBSIb2I/AAAAAAAAQkM/Un1P92Urk1Q/s1600/Samsung-Gear-Liv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6" y="2026560"/>
            <a:ext cx="2826498" cy="28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gpht.com/ZOO1MfqlrFDXbyY7XggxHgeC3UR_dCh8IGse7klBd3My9WD_-l35_PL6nmAHkPAO3XZ_=w8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12" y="2015230"/>
            <a:ext cx="2986369" cy="29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476" y="1878678"/>
            <a:ext cx="2454868" cy="3068585"/>
          </a:xfrm>
          <a:prstGeom prst="rect">
            <a:avLst/>
          </a:prstGeom>
        </p:spPr>
      </p:pic>
      <p:pic>
        <p:nvPicPr>
          <p:cNvPr id="1034" name="Picture 10" descr="http://4.bp.blogspot.com/-sMba0IgUj-E/VC2ENwlPWzI/AAAAAAAATrU/D-4QeeOPozY/s1600/Moto-360-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1916832"/>
            <a:ext cx="3540544" cy="29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5.ggpht.com/fsSWemi15PE-H39utoGpnpIVCUPnGsXfIz5t2IMWmB5zfddGq48n4_PCdgpg86EQTvcy=h8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03" y="3636162"/>
            <a:ext cx="2868898" cy="28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cdn.arstechnica.net/wp-content/uploads/2015/02/LG_WATCH_URBANE_GOLD_01-640x643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3420292"/>
            <a:ext cx="2992661" cy="30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Watchface</a:t>
            </a:r>
            <a:r>
              <a:rPr lang="en-US" dirty="0" smtClean="0"/>
              <a:t> API introduced in Lollipop</a:t>
            </a:r>
          </a:p>
          <a:p>
            <a:r>
              <a:rPr lang="en-US" dirty="0" smtClean="0"/>
              <a:t>Draws on a OpenGL-backed canvas inside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AnalogWatchFaceService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onCreateEngine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Provide your watch face implementation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new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1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CanvasWatchFaceService.Engine</a:t>
            </a:r>
            <a:r>
              <a:rPr lang="en-US" dirty="0" smtClean="0"/>
              <a:t> provides callbacks for</a:t>
            </a:r>
          </a:p>
          <a:p>
            <a:pPr lvl="1"/>
            <a:r>
              <a:rPr lang="en-US" dirty="0" smtClean="0"/>
              <a:t>Initializing your watch face</a:t>
            </a:r>
          </a:p>
          <a:p>
            <a:pPr lvl="1"/>
            <a:r>
              <a:rPr lang="en-US" dirty="0" smtClean="0"/>
              <a:t>Obtaining device properties</a:t>
            </a:r>
            <a:br>
              <a:rPr lang="en-US" dirty="0" smtClean="0"/>
            </a:br>
            <a:r>
              <a:rPr lang="en-US" dirty="0" smtClean="0"/>
              <a:t>(e.g. burn-in screen, low-bit ambient mode)</a:t>
            </a:r>
          </a:p>
          <a:p>
            <a:pPr lvl="1"/>
            <a:r>
              <a:rPr lang="en-US" dirty="0" smtClean="0"/>
              <a:t>Time changes</a:t>
            </a:r>
          </a:p>
          <a:p>
            <a:pPr lvl="1"/>
            <a:r>
              <a:rPr lang="en-US" dirty="0" smtClean="0"/>
              <a:t>Entering and exiting ambient mode</a:t>
            </a:r>
          </a:p>
          <a:p>
            <a:pPr lvl="1"/>
            <a:r>
              <a:rPr lang="en-US" dirty="0" smtClean="0"/>
              <a:t>Draw passes</a:t>
            </a:r>
          </a:p>
          <a:p>
            <a:pPr lvl="1"/>
            <a:r>
              <a:rPr lang="en-US" dirty="0" smtClean="0"/>
              <a:t>Visibility changes</a:t>
            </a:r>
          </a:p>
        </p:txBody>
      </p:sp>
    </p:spTree>
    <p:extLst>
      <p:ext uri="{BB962C8B-B14F-4D97-AF65-F5344CB8AC3E}">
        <p14:creationId xmlns:p14="http://schemas.microsoft.com/office/powerpoint/2010/main" val="2106732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3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b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CanvasWatchFaceService.Engine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onDraw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(Canvas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bounds)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Draw your watch face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22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24" name="Group 2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728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14" name="Group 1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NotificationCompat</a:t>
            </a:r>
            <a:r>
              <a:rPr lang="en-US" dirty="0" smtClean="0"/>
              <a:t> works “out of the box”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64059" y="2778332"/>
            <a:ext cx="10063883" cy="1439962"/>
            <a:chOff x="2008781" y="2778332"/>
            <a:chExt cx="10063883" cy="14399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46148" y="2778332"/>
              <a:ext cx="2877048" cy="14373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ross 25"/>
          <p:cNvSpPr/>
          <p:nvPr/>
        </p:nvSpPr>
        <p:spPr>
          <a:xfrm rot="2700000">
            <a:off x="2723276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00000">
            <a:off x="4158765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054567" y="4580155"/>
            <a:ext cx="4323906" cy="1101341"/>
            <a:chOff x="1054567" y="4580155"/>
            <a:chExt cx="4323906" cy="1101341"/>
          </a:xfrm>
        </p:grpSpPr>
        <p:sp>
          <p:nvSpPr>
            <p:cNvPr id="30" name="TextBox 29"/>
            <p:cNvSpPr txBox="1"/>
            <p:nvPr/>
          </p:nvSpPr>
          <p:spPr>
            <a:xfrm rot="5400000">
              <a:off x="1549574" y="4085148"/>
              <a:ext cx="595035" cy="1585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00" b="1" dirty="0" smtClean="0">
                  <a:solidFill>
                    <a:srgbClr val="FFC000"/>
                  </a:solidFill>
                </a:rPr>
                <a:t>}</a:t>
              </a:r>
              <a:endParaRPr lang="en-US" sz="9700" b="1" dirty="0">
                <a:solidFill>
                  <a:srgbClr val="FFC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4059" y="5219831"/>
              <a:ext cx="43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Title, description and icon</a:t>
              </a:r>
              <a:endParaRPr lang="en-US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22205" y="4194587"/>
            <a:ext cx="3170099" cy="1486909"/>
            <a:chOff x="5322205" y="4194587"/>
            <a:chExt cx="3170099" cy="1486909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6391729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8473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Actions</a:t>
              </a:r>
              <a:endParaRPr lang="en-US" sz="24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96130" y="4194587"/>
            <a:ext cx="3170099" cy="1486909"/>
            <a:chOff x="8196130" y="4194587"/>
            <a:chExt cx="3170099" cy="1486909"/>
          </a:xfrm>
        </p:grpSpPr>
        <p:sp>
          <p:nvSpPr>
            <p:cNvPr id="29" name="TextBox 28"/>
            <p:cNvSpPr txBox="1"/>
            <p:nvPr/>
          </p:nvSpPr>
          <p:spPr>
            <a:xfrm rot="5400000">
              <a:off x="9265654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52398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Reserved actions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943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7747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-0.17097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8" y="2780928"/>
            <a:ext cx="1437367" cy="1437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39" y="2780928"/>
            <a:ext cx="1437367" cy="143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06" y="2779630"/>
            <a:ext cx="1437367" cy="1437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73" y="2779630"/>
            <a:ext cx="1437367" cy="1437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40" y="2779630"/>
            <a:ext cx="1437367" cy="14373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07" y="2779630"/>
            <a:ext cx="1437367" cy="1437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4" y="2779630"/>
            <a:ext cx="1437367" cy="1437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0926" y="2564904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Pages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4360926" y="4437112"/>
            <a:ext cx="6522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DisplayIntents</a:t>
            </a:r>
            <a:r>
              <a:rPr lang="en-US" sz="3200" dirty="0" smtClean="0"/>
              <a:t> (requires Wear app)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227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00131 -0.085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4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-3.7037E-6 L -0.11653 0.178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8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setSmallIcon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R.drawable.ic_event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setContentTitle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eventTitle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eventLocation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viewPendingIntent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569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an instance of the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 the notification and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issue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with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manager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notificationManager.notify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notificationId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notificationBuilder.build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2745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81908" y="2541240"/>
            <a:ext cx="6228184" cy="3048000"/>
            <a:chOff x="1703512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541240"/>
              <a:ext cx="3048000" cy="304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696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428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Short 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98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action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R.drawable.ic_map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mapPendingIntent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the action button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64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4124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functionality for wearables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an action button, but only on wear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.extend(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729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background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BitmapFactory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decodeResource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context.getResources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R.drawable.im_backdrop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 pretty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wearableExtender.setBackground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(background)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852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28184" cy="3048000"/>
            <a:chOff x="2981908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2" y="2541240"/>
              <a:ext cx="3048000" cy="304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3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dirty="0" err="1"/>
              <a:t>RemoteInput</a:t>
            </a:r>
            <a:r>
              <a:rPr lang="en-US" dirty="0"/>
              <a:t> to Reply action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action.addRemoteInput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RemoteInput.Builder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setLabel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R.string.replyLabel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setChoices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146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Modify </a:t>
            </a:r>
            <a:r>
              <a:rPr lang="en-US" dirty="0" smtClean="0"/>
              <a:t>handheld app </a:t>
            </a:r>
            <a:r>
              <a:rPr lang="en-US" dirty="0"/>
              <a:t>to use reply text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results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.getResultsFromIntent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(results !=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message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results.getString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708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07" y="2534741"/>
            <a:ext cx="3048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11" y="2540074"/>
            <a:ext cx="3048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16" y="253474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62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More information without requiring app on handheld</a:t>
            </a:r>
          </a:p>
          <a:p>
            <a:r>
              <a:rPr lang="en-US" dirty="0" smtClean="0"/>
              <a:t>For instance:</a:t>
            </a:r>
          </a:p>
          <a:p>
            <a:pPr lvl="1"/>
            <a:r>
              <a:rPr lang="en-US" dirty="0" smtClean="0"/>
              <a:t>Contents of an email</a:t>
            </a:r>
          </a:p>
          <a:p>
            <a:pPr lvl="1"/>
            <a:r>
              <a:rPr lang="en-US" dirty="0" smtClean="0"/>
              <a:t>Calendar events</a:t>
            </a:r>
          </a:p>
          <a:p>
            <a:pPr lvl="1"/>
            <a:r>
              <a:rPr lang="en-US" dirty="0" smtClean="0"/>
              <a:t>Chat history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097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setStyle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BigTextStyle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bigText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.build();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wearableExtender.addPage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199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 mod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30094" cy="3048000"/>
            <a:chOff x="2981908" y="2541240"/>
            <a:chExt cx="623009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002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19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5" name="Picture 12" descr="https://developer.android.com/design/media/wear/2D_picker_action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19" y="1988840"/>
            <a:ext cx="8441762" cy="561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3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5969" y="1484784"/>
            <a:ext cx="75200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384" y="2330493"/>
            <a:ext cx="3650422" cy="2197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91" y="2330255"/>
            <a:ext cx="3645618" cy="2194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194" y="2327124"/>
            <a:ext cx="3650422" cy="21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276" t="8588" r="41604" b="50047"/>
          <a:stretch/>
        </p:blipFill>
        <p:spPr>
          <a:xfrm>
            <a:off x="3804616" y="1735572"/>
            <a:ext cx="4582767" cy="42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1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/>
              <a:t>Installed on the wearable</a:t>
            </a:r>
          </a:p>
          <a:p>
            <a:pPr lvl="0"/>
            <a:r>
              <a:rPr lang="en-US" altLang="en-US" dirty="0"/>
              <a:t>Bundled in the mobile’s APK</a:t>
            </a:r>
          </a:p>
          <a:p>
            <a:pPr lvl="1"/>
            <a:r>
              <a:rPr lang="en-US" altLang="en-US" dirty="0"/>
              <a:t>Inside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7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Included in the mobile’s </a:t>
            </a:r>
            <a:r>
              <a:rPr lang="en-US" dirty="0" err="1" smtClean="0"/>
              <a:t>build.gralde</a:t>
            </a:r>
            <a:r>
              <a:rPr lang="en-US" dirty="0"/>
              <a:t>:</a:t>
            </a:r>
            <a:br>
              <a:rPr lang="en-US" dirty="0"/>
            </a:b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project(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':wear'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US" dirty="0" smtClean="0"/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 smtClean="0"/>
              <a:t>Included in the wear’s manifest:</a:t>
            </a:r>
            <a:br>
              <a:rPr lang="en-US" dirty="0" smtClean="0"/>
            </a:b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uses-feature</a:t>
            </a:r>
            <a:br>
              <a:rPr lang="en-US" alt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alt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android.hardware.type.watch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r>
              <a:rPr lang="en-US" altLang="en-US" sz="1100" dirty="0" smtClean="0"/>
              <a:t> </a:t>
            </a:r>
            <a:r>
              <a:rPr lang="en-US" altLang="en-US" dirty="0" smtClean="0"/>
              <a:t> </a:t>
            </a:r>
          </a:p>
          <a:p>
            <a:pPr lvl="0"/>
            <a:endParaRPr lang="en-US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000" r="74254" b="1720"/>
          <a:stretch/>
        </p:blipFill>
        <p:spPr>
          <a:xfrm>
            <a:off x="3837425" y="2680176"/>
            <a:ext cx="4517149" cy="21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4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124744"/>
            <a:ext cx="3534139" cy="5301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420888"/>
            <a:ext cx="2241514" cy="2241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36" y="2420888"/>
            <a:ext cx="2241514" cy="2241514"/>
          </a:xfrm>
          <a:prstGeom prst="rect">
            <a:avLst/>
          </a:prstGeom>
        </p:spPr>
      </p:pic>
      <p:pic>
        <p:nvPicPr>
          <p:cNvPr id="8194" name="Picture 2" descr="https://developers.google.com/fit/images/fit_icon_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728" y="406358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gpht.com/DY9VpGNRSHoICKJVpIy9dMjgm7TOb3lTveLtsv4got8aqbLGpSS4w5xXiR7VBe-mr_M=w5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21" y="4102014"/>
            <a:ext cx="1120775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3.ggpht.com/da4jn6uq0DxjbYTEuD536FJUcxGDj3dN4Hzlji4UPk0pr-CFVmcHfFzQLlkSPxo1qls=w5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530124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7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21" y="2279920"/>
            <a:ext cx="3044954" cy="3044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25" y="2276872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8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3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Wear app must create the notification itself</a:t>
            </a:r>
          </a:p>
          <a:p>
            <a:r>
              <a:rPr lang="en-US" dirty="0" err="1" smtClean="0"/>
              <a:t>DisplayIntent</a:t>
            </a:r>
            <a:r>
              <a:rPr lang="en-US" dirty="0" smtClean="0"/>
              <a:t> references an Activity and draws it</a:t>
            </a:r>
          </a:p>
          <a:p>
            <a:r>
              <a:rPr lang="en-US" dirty="0" smtClean="0"/>
              <a:t>Different sizes:</a:t>
            </a:r>
            <a:br>
              <a:rPr lang="en-US" dirty="0" smtClean="0"/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LARGE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FULL_SCREEN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43974" y="4365104"/>
            <a:ext cx="3904053" cy="1728192"/>
            <a:chOff x="1919536" y="3078164"/>
            <a:chExt cx="6885550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132" y="3081212"/>
              <a:ext cx="3044954" cy="30449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536" y="3078164"/>
              <a:ext cx="3048000" cy="304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0655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setCustomSizePreset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Notification.WearableExtender.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SIZE_FULL_SCREEN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setDisplayIntent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PendingIntent.getActivity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FullscreenActivity.</a:t>
            </a:r>
            <a:r>
              <a:rPr 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71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com.example.MyDisplayActivity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:exported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:allowEmbedded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:taskAffinity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:theme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"…"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754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ndroid Wear Windows 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23440"/>
            <a:ext cx="60960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indows 95 on Android Wear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3442692"/>
            <a:ext cx="3048000" cy="171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63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 smtClean="0"/>
              <a:t>ADB debugging </a:t>
            </a:r>
            <a:r>
              <a:rPr lang="en-US" dirty="0"/>
              <a:t>on the </a:t>
            </a:r>
            <a:r>
              <a:rPr lang="en-US" dirty="0" smtClean="0"/>
              <a:t>wearable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</a:t>
            </a:r>
            <a:r>
              <a:rPr lang="en-US" dirty="0" smtClean="0"/>
              <a:t>machine’s </a:t>
            </a:r>
            <a:r>
              <a:rPr lang="en-US" dirty="0"/>
              <a:t>RSA signature in the </a:t>
            </a:r>
            <a:r>
              <a:rPr lang="en-US" dirty="0" smtClean="0"/>
              <a:t>pop-up</a:t>
            </a:r>
            <a:endParaRPr lang="en-US" dirty="0"/>
          </a:p>
        </p:txBody>
      </p:sp>
      <p:pic>
        <p:nvPicPr>
          <p:cNvPr id="4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3501008"/>
            <a:ext cx="3312368" cy="29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115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Enable </a:t>
            </a:r>
            <a:r>
              <a:rPr lang="en-US" b="1" dirty="0"/>
              <a:t>ADB debugging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126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Approve your </a:t>
            </a:r>
            <a:r>
              <a:rPr lang="en-US" dirty="0" smtClean="0"/>
              <a:t>computer’s RSA </a:t>
            </a:r>
            <a:r>
              <a:rPr lang="en-US" dirty="0"/>
              <a:t>signature in </a:t>
            </a:r>
            <a:r>
              <a:rPr lang="en-US" dirty="0" smtClean="0"/>
              <a:t>the pop-up </a:t>
            </a:r>
            <a:r>
              <a:rPr lang="en-US" dirty="0"/>
              <a:t>on your phone</a:t>
            </a:r>
          </a:p>
        </p:txBody>
      </p:sp>
      <p:pic>
        <p:nvPicPr>
          <p:cNvPr id="21506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560004"/>
            <a:ext cx="403244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Enable Bluetooth debugging on the wearable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Attach the </a:t>
            </a:r>
            <a:r>
              <a:rPr lang="en-US" dirty="0"/>
              <a:t>handheld </a:t>
            </a:r>
            <a:r>
              <a:rPr lang="en-US" dirty="0" smtClean="0"/>
              <a:t>via USB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machine’s RSA signature in the pop-up</a:t>
            </a:r>
          </a:p>
        </p:txBody>
      </p:sp>
    </p:spTree>
    <p:extLst>
      <p:ext uri="{BB962C8B-B14F-4D97-AF65-F5344CB8AC3E}">
        <p14:creationId xmlns:p14="http://schemas.microsoft.com/office/powerpoint/2010/main" val="201463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Bluetooth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 smtClean="0"/>
              <a:t>Enable </a:t>
            </a:r>
            <a:r>
              <a:rPr lang="en-US" b="1" dirty="0" smtClean="0"/>
              <a:t>Debug over Bluetooth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64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Connect the handheld to your machine over </a:t>
            </a:r>
            <a:r>
              <a:rPr lang="en-US" dirty="0" smtClean="0"/>
              <a:t>USB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Approve </a:t>
            </a:r>
            <a:r>
              <a:rPr lang="en-US" dirty="0"/>
              <a:t>your computer’s RSA signature in the pop-up on your </a:t>
            </a:r>
            <a:r>
              <a:rPr lang="en-US" dirty="0" smtClean="0"/>
              <a:t>phone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common project to share constants between your wear and handheld projects</a:t>
            </a:r>
          </a:p>
          <a:p>
            <a:r>
              <a:rPr lang="en-US" dirty="0" smtClean="0"/>
              <a:t>Take special considerations for round devices</a:t>
            </a:r>
          </a:p>
          <a:p>
            <a:pPr marL="0" indent="0">
              <a:buNone/>
            </a:pPr>
            <a:r>
              <a:rPr lang="en-US" dirty="0" smtClean="0"/>
              <a:t>						…and almost round devices</a:t>
            </a:r>
            <a:endParaRPr lang="en-US" dirty="0"/>
          </a:p>
        </p:txBody>
      </p:sp>
      <p:pic>
        <p:nvPicPr>
          <p:cNvPr id="5122" name="Picture 2" descr="http://static.telus.com/common/cms/images/mobility/features/accessories/nsmt1025/moto-360-upd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068960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719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Properly packaging a wearable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Declare the wearable app module in the handheld app:</a:t>
            </a:r>
            <a:br>
              <a:rPr lang="en-US" dirty="0" smtClean="0"/>
            </a:br>
            <a:r>
              <a:rPr lang="en-US" altLang="en-US" sz="2000" dirty="0" err="1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project('</a:t>
            </a:r>
            <a:r>
              <a:rPr lang="en-US" altLang="en-US" sz="2000" dirty="0" smtClean="0">
                <a:solidFill>
                  <a:srgbClr val="66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r>
              <a:rPr lang="en-US" altLang="en-US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The handheld and wearable apps have the same</a:t>
            </a:r>
          </a:p>
          <a:p>
            <a:pPr marL="1371600" lvl="2" indent="-514350"/>
            <a:r>
              <a:rPr lang="en-US" dirty="0" smtClean="0"/>
              <a:t>Package name</a:t>
            </a:r>
          </a:p>
          <a:p>
            <a:pPr marL="1371600" lvl="2" indent="-514350"/>
            <a:r>
              <a:rPr lang="en-US" dirty="0" smtClean="0"/>
              <a:t>Version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All permissions declared in the wearable app must also be declared in the handheld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Sign both apps and assemble the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smtClean="0"/>
              <a:t>variant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off asset compression</a:t>
            </a:r>
          </a:p>
          <a:p>
            <a:pPr lvl="1"/>
            <a:r>
              <a:rPr lang="en-US" dirty="0"/>
              <a:t>The wearable app is located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pPr lvl="1"/>
            <a:r>
              <a:rPr lang="en-US" dirty="0"/>
              <a:t>It’s already compressed</a:t>
            </a:r>
          </a:p>
          <a:p>
            <a:r>
              <a:rPr lang="en-US" dirty="0"/>
              <a:t>Any other installation problems</a:t>
            </a:r>
          </a:p>
          <a:p>
            <a:pPr lvl="1"/>
            <a:r>
              <a:rPr lang="en-US" dirty="0"/>
              <a:t>Look at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PackageUpdateService</a:t>
            </a:r>
            <a:r>
              <a:rPr lang="en-US" dirty="0"/>
              <a:t> tag in </a:t>
            </a:r>
            <a:r>
              <a:rPr lang="en-US" dirty="0" err="1"/>
              <a:t>Logcat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9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Training “Building Apps for </a:t>
            </a:r>
            <a:r>
              <a:rPr lang="en-US" dirty="0" smtClean="0"/>
              <a:t>Wearables”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http://developer.android.com/training/building-wearables.html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/>
              <a:t>Design Guide “Watch Faces for Android Wear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developer.android.com/design/wear/watchfaces.html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Android Developers </a:t>
            </a:r>
            <a:r>
              <a:rPr lang="en-US" dirty="0"/>
              <a:t>YouTube channel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https://www.youtube.com/user/androiddevelopers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5" t="11008" r="29306" b="29004"/>
          <a:stretch/>
        </p:blipFill>
        <p:spPr>
          <a:xfrm>
            <a:off x="749468" y="1363806"/>
            <a:ext cx="728620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22" t="11128" r="4316" b="4902"/>
          <a:stretch/>
        </p:blipFill>
        <p:spPr>
          <a:xfrm>
            <a:off x="5100836" y="1705686"/>
            <a:ext cx="634169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476672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8C02B"/>
                </a:solidFill>
              </a:rPr>
              <a:t>Source code &amp; slides:</a:t>
            </a:r>
            <a:br>
              <a:rPr lang="en-US" sz="2400" dirty="0" smtClean="0">
                <a:solidFill>
                  <a:srgbClr val="F8C02B"/>
                </a:solidFill>
              </a:rPr>
            </a:br>
            <a:r>
              <a:rPr lang="en-US" sz="2400" b="1" dirty="0" smtClean="0">
                <a:solidFill>
                  <a:srgbClr val="F8C02B"/>
                </a:solidFill>
              </a:rPr>
              <a:t>http://github.com/Pixplicity/weardemo</a:t>
            </a:r>
            <a:endParaRPr lang="en-US" sz="2400" b="1" dirty="0">
              <a:solidFill>
                <a:srgbClr val="F8C02B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548118" y="190563"/>
            <a:ext cx="3452538" cy="1117106"/>
            <a:chOff x="1127448" y="2276872"/>
            <a:chExt cx="10160880" cy="32876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276872"/>
              <a:ext cx="3257600" cy="32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48" y="4670376"/>
              <a:ext cx="10160880" cy="894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53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4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7|3.3|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33855</TotalTime>
  <Words>711</Words>
  <Application>Microsoft Office PowerPoint</Application>
  <PresentationFormat>Widescreen</PresentationFormat>
  <Paragraphs>223</Paragraphs>
  <Slides>75</Slides>
  <Notes>14</Notes>
  <HiddenSlides>4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Consolas</vt:lpstr>
      <vt:lpstr>MV Boli</vt:lpstr>
      <vt:lpstr>Roboto</vt:lpstr>
      <vt:lpstr>1_Office Theme</vt:lpstr>
      <vt:lpstr>Wear’s the Party!</vt:lpstr>
      <vt:lpstr>PowerPoint Presentation</vt:lpstr>
      <vt:lpstr>PowerPoint Presentation</vt:lpstr>
      <vt:lpstr>Short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vision</vt:lpstr>
      <vt:lpstr>PowerPoint Presentation</vt:lpstr>
      <vt:lpstr>Launched automatically</vt:lpstr>
      <vt:lpstr>Glanceable</vt:lpstr>
      <vt:lpstr>Suggest and demand</vt:lpstr>
      <vt:lpstr>Zero or low interaction</vt:lpstr>
      <vt:lpstr>Under the hood</vt:lpstr>
      <vt:lpstr>It’s Android</vt:lpstr>
      <vt:lpstr>It’s not a replacement</vt:lpstr>
      <vt:lpstr>Watchfaces Notifications Wear apps</vt:lpstr>
      <vt:lpstr>Watchfaces</vt:lpstr>
      <vt:lpstr>Watchfaces</vt:lpstr>
      <vt:lpstr>Watchfaces</vt:lpstr>
      <vt:lpstr>Watchfaces</vt:lpstr>
      <vt:lpstr>Watchfaces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Enriching notifications</vt:lpstr>
      <vt:lpstr>Enriching notifications</vt:lpstr>
      <vt:lpstr>Enriching notifications</vt:lpstr>
      <vt:lpstr>Enriching notifications</vt:lpstr>
      <vt:lpstr>PowerPoint Presentation</vt:lpstr>
      <vt:lpstr>Debugging</vt:lpstr>
      <vt:lpstr>Debugging</vt:lpstr>
      <vt:lpstr>Debugging</vt:lpstr>
      <vt:lpstr>Debugging over Bluetooth</vt:lpstr>
      <vt:lpstr>Debugging over Bluetooth</vt:lpstr>
      <vt:lpstr>Debugging over Bluetooth</vt:lpstr>
      <vt:lpstr>Tips</vt:lpstr>
      <vt:lpstr>Gotchas!</vt:lpstr>
      <vt:lpstr>Gotchas!</vt:lpstr>
      <vt:lpstr>Useful stuff</vt:lpstr>
      <vt:lpstr>Added value</vt:lpstr>
      <vt:lpstr>Wear’s the Party!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378</cp:revision>
  <dcterms:created xsi:type="dcterms:W3CDTF">2012-01-27T11:16:21Z</dcterms:created>
  <dcterms:modified xsi:type="dcterms:W3CDTF">2015-03-24T18:25:49Z</dcterms:modified>
</cp:coreProperties>
</file>